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sldIdLst>
    <p:sldId id="361" r:id="rId2"/>
    <p:sldId id="380" r:id="rId3"/>
    <p:sldId id="364" r:id="rId4"/>
    <p:sldId id="392" r:id="rId5"/>
    <p:sldId id="390" r:id="rId6"/>
    <p:sldId id="328" r:id="rId7"/>
    <p:sldId id="385" r:id="rId8"/>
    <p:sldId id="347" r:id="rId9"/>
    <p:sldId id="357" r:id="rId10"/>
    <p:sldId id="330" r:id="rId11"/>
    <p:sldId id="389" r:id="rId12"/>
    <p:sldId id="393" r:id="rId13"/>
    <p:sldId id="394" r:id="rId14"/>
    <p:sldId id="279" r:id="rId15"/>
  </p:sldIdLst>
  <p:sldSz cx="12192000" cy="6858000"/>
  <p:notesSz cx="6858000" cy="9144000"/>
  <p:embeddedFontLst>
    <p:embeddedFont>
      <p:font typeface="S-Core Dream 3 Light" panose="020B0303030302020204" pitchFamily="34" charset="-127"/>
      <p:regular r:id="rId17"/>
    </p:embeddedFont>
    <p:embeddedFont>
      <p:font typeface="S-Core Dream 6 Bold" panose="020B0703030302020204" pitchFamily="34" charset="-127"/>
      <p:regular r:id="rId18"/>
      <p:bold r:id="rId19"/>
    </p:embeddedFont>
    <p:embeddedFont>
      <p:font typeface="나눔스퀘어_ac Bold" panose="020B0600000101010101" pitchFamily="50" charset="-127"/>
      <p:regular r:id="rId20"/>
      <p:bold r:id="rId21"/>
      <p:italic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에스코어 드림 5 Medium" panose="020B0503030302020204" pitchFamily="34" charset="-127"/>
      <p:regular r:id="rId26"/>
    </p:embeddedFont>
    <p:embeddedFont>
      <p:font typeface="에스코어 드림 6 Bold" panose="020B0703030302020204" pitchFamily="34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3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386"/>
    <a:srgbClr val="A3CCA2"/>
    <a:srgbClr val="2F5597"/>
    <a:srgbClr val="C00000"/>
    <a:srgbClr val="2E75B6"/>
    <a:srgbClr val="558FC4"/>
    <a:srgbClr val="668CCF"/>
    <a:srgbClr val="FFD966"/>
    <a:srgbClr val="7BCDCB"/>
    <a:srgbClr val="0CA0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73" y="139"/>
      </p:cViewPr>
      <p:guideLst>
        <p:guide orient="horz" pos="383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200441-602F-4273-8868-5DC309487875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233ECE-AE03-4616-A696-D0E152DC62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037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CF4F56-227B-4D2B-98AB-353E0B41B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7DE037-0CAE-42E9-9F1F-26059F0560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5A0C55-341B-4D9F-A84A-C00060108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EE5F11-457A-4099-BDAB-64DD6D3DA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BB8B0F-10F2-46FD-AA9A-20179801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99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543372-9246-4719-A8E0-D2F7C6C4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6503BC-3837-4AE9-B0F9-7CBB2B52A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CA254C-6629-4ACA-A065-D97B1A38E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B0633-6DBF-4DED-891C-24DC3D184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15D286-3175-4AE3-82B4-74EC4B346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416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5F7F55D-8DD8-41F9-8590-F815209ACF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D34E23-4B44-418B-97E4-1AF7ECABE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017972-E2F4-47C4-A320-1A09A9B1D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94E879-25B8-428A-95F0-F3D5B671C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D4AE29-3E68-4B26-9D26-E01212C3F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425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1E2395-F2D6-494A-8F1D-D6DDDFBF0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C7C3EC-C9A1-43DE-AA20-B0ACDDB0A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34B718-2EF0-4685-B855-5DCDCC6DF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72B86-8E44-4121-8AF0-85F8361BF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974F3B-95DF-4156-9FCA-1D1C8EEFD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60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B85BBD-2124-4ED1-8A37-FB328B6E6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FA69D6-D112-427F-AE62-EB091A6E6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A5D0D5-4C64-4E36-B3CF-CD9481B32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0407E6-E7DD-41F9-BC03-137B4386E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BC620B-F55C-49F3-9EFF-CDBC8E041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818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9D824A-8DE0-42F2-B42D-ACB965E31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E7E10A-838F-4F35-9DAD-5B163252E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5A385D-7F4B-44D4-B9A6-BE35D61359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57E0F4-EDB7-46F4-99E8-F46F095E4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9C8C3C-ACFE-4D11-8163-8879D102E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4760B9-4B55-4BC2-A999-407A277FC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518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98EFBA-B039-4425-9F9A-F46E46E0A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4B7841-3755-40B5-A936-DF82B86AEA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F11ACB-B23C-4129-9322-DDB6105D69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9D4AAA2-603D-4E5B-BF6F-9CE012E63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2E7F948-A8BA-47BE-AA9B-0EFBAD10A7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98A902-416F-4ECC-B2E0-4FFA1952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4F9FAFC-5E03-4CD1-91E0-C5A7F0E0F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D3F02E-FC0B-4C15-BE76-1474C0119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132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EFADB7-43CD-4EB7-8308-993874274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8A1BCA7-FC79-4C44-B3CB-2E710B8A0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FC0519-3214-4389-8EB8-736439B52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9E37E7-CE2A-4AE2-AA77-78E9A6A4B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4900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7F8BCA9-8BEE-436B-AC2F-8F451F5B6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C87C9F-BD09-415A-BF08-C50AE4EA0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8D94DF-AC38-473A-A824-BD02A3221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1225" y="476412"/>
            <a:ext cx="791902" cy="48428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defRPr>
            </a:lvl1pPr>
          </a:lstStyle>
          <a:p>
            <a:fld id="{B0A968C3-60CE-49FA-A8CC-E39FC9A8A10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6D3F5D4-3B8F-4FC9-8BAF-4D5B4F5455A3}"/>
              </a:ext>
            </a:extLst>
          </p:cNvPr>
          <p:cNvSpPr/>
          <p:nvPr userDrawn="1"/>
        </p:nvSpPr>
        <p:spPr>
          <a:xfrm>
            <a:off x="0" y="6493164"/>
            <a:ext cx="12192000" cy="383307"/>
          </a:xfrm>
          <a:prstGeom prst="rect">
            <a:avLst/>
          </a:prstGeom>
          <a:solidFill>
            <a:srgbClr val="A3CC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래픽 5">
            <a:extLst>
              <a:ext uri="{FF2B5EF4-FFF2-40B4-BE49-F238E27FC236}">
                <a16:creationId xmlns:a16="http://schemas.microsoft.com/office/drawing/2014/main" id="{6CCEB93A-9154-4AEF-9806-0E7D2BBDAE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22586" y="6611730"/>
            <a:ext cx="1530868" cy="13827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A1DFA86-4DB3-4BF2-B448-A865A6DCAE1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8546" y="6518966"/>
            <a:ext cx="808008" cy="41577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D6F5CF2-627D-48A4-9F89-43A239026D4E}"/>
              </a:ext>
            </a:extLst>
          </p:cNvPr>
          <p:cNvSpPr/>
          <p:nvPr/>
        </p:nvSpPr>
        <p:spPr>
          <a:xfrm>
            <a:off x="0" y="0"/>
            <a:ext cx="12192000" cy="81023"/>
          </a:xfrm>
          <a:prstGeom prst="rect">
            <a:avLst/>
          </a:prstGeom>
          <a:solidFill>
            <a:srgbClr val="A3CC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5961E10-9266-45CF-BAAA-48D7CD227AA3}"/>
              </a:ext>
            </a:extLst>
          </p:cNvPr>
          <p:cNvSpPr/>
          <p:nvPr/>
        </p:nvSpPr>
        <p:spPr>
          <a:xfrm rot="5400000">
            <a:off x="-3382704" y="3382701"/>
            <a:ext cx="6858002" cy="92600"/>
          </a:xfrm>
          <a:prstGeom prst="rect">
            <a:avLst/>
          </a:prstGeom>
          <a:solidFill>
            <a:srgbClr val="A3CC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391B680-68A9-4E20-9AE7-6DC03C8E7E67}"/>
              </a:ext>
            </a:extLst>
          </p:cNvPr>
          <p:cNvSpPr/>
          <p:nvPr/>
        </p:nvSpPr>
        <p:spPr>
          <a:xfrm rot="5400000">
            <a:off x="8726224" y="3382699"/>
            <a:ext cx="6858002" cy="92600"/>
          </a:xfrm>
          <a:prstGeom prst="rect">
            <a:avLst/>
          </a:prstGeom>
          <a:solidFill>
            <a:srgbClr val="A3CC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970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8C1953-56B4-4C28-80B4-A44F10A2A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AB4A46-D614-4C7B-9D60-E2A4F4AE4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03E430D-BDE1-44A4-935A-0D1AB8BF7A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9E518D-987C-4895-8EBF-4E1D2711D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0EC434-6676-41CE-86DF-6332775F2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C671E9-690E-40FA-8CA1-5203CC477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056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037DBB-0D48-4AE2-BEED-EBEFED774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518682A-F930-4F33-8155-849732351A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0913CDF-4F25-4B6D-BBC0-6C2631B59C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091DBD-9A7B-46FD-BF6A-8D968EB91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591D3A-A1A2-4D65-AD4C-A1FCA832D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59A769-89D2-4A6F-9BAB-6C3F3CFCB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063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54CCA47-9A76-4C34-BCF6-A07452F7A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932B84-10C5-4310-A7EF-458B990287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75228-87FB-4673-89E3-BCEE0DDBB3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4103D-3944-4C70-8858-0820752039C4}" type="datetimeFigureOut">
              <a:rPr lang="ko-KR" altLang="en-US" smtClean="0"/>
              <a:t>2023-02-20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F14370-0E51-46A3-B7FA-89C51E3B00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53E74B-F071-4B63-9B8B-329583DF61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968C3-60CE-49FA-A8CC-E39FC9A8A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113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hyperlink" Target="https://kocoafab.cc/tutorial/view/720" TargetMode="External"/><Relationship Id="rId4" Type="http://schemas.openxmlformats.org/officeDocument/2006/relationships/hyperlink" Target="https://youtu.be/Qn6D7Tx5N8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hyperlink" Target="https://post.naver.com/viewer/postView.naver?volumeNo=27098212&amp;memberNo=47018152" TargetMode="External"/><Relationship Id="rId4" Type="http://schemas.openxmlformats.org/officeDocument/2006/relationships/hyperlink" Target="https://youtu.be/PV6Vv4SHyXY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3CC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856106-A699-37CE-750B-D306EC8C0770}"/>
              </a:ext>
            </a:extLst>
          </p:cNvPr>
          <p:cNvSpPr txBox="1"/>
          <p:nvPr/>
        </p:nvSpPr>
        <p:spPr>
          <a:xfrm>
            <a:off x="3129481" y="2931524"/>
            <a:ext cx="5933035" cy="9949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ko-KR" altLang="en-US" sz="4400" b="1" dirty="0" err="1"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아두이노</a:t>
            </a:r>
            <a:r>
              <a:rPr lang="ko-KR" altLang="en-US" sz="4400" b="1" dirty="0">
                <a:latin typeface="S-Core Dream 6 Bold" panose="020B0503030302020204" pitchFamily="34" charset="-127"/>
                <a:ea typeface="S-Core Dream 6 Bold" panose="020B0503030302020204" pitchFamily="34" charset="-127"/>
              </a:rPr>
              <a:t> 프로젝트 안내</a:t>
            </a:r>
            <a:endParaRPr lang="en-US" altLang="ko-KR" sz="4400" b="1" dirty="0">
              <a:latin typeface="S-Core Dream 6 Bold" panose="020B0503030302020204" pitchFamily="34" charset="-127"/>
              <a:ea typeface="S-Core Dream 6 Bold" panose="020B0503030302020204" pitchFamily="34" charset="-127"/>
            </a:endParaRP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B6F58637-B1E8-9EBB-E55E-16C15C0AE502}"/>
              </a:ext>
            </a:extLst>
          </p:cNvPr>
          <p:cNvSpPr txBox="1"/>
          <p:nvPr/>
        </p:nvSpPr>
        <p:spPr>
          <a:xfrm>
            <a:off x="1797301" y="1017944"/>
            <a:ext cx="8597396" cy="13027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kumimoji="1" lang="ko-KR" altLang="en-US" sz="2400" dirty="0">
                <a:solidFill>
                  <a:srgbClr val="3E3E3E"/>
                </a:solidFill>
                <a:latin typeface="S-Core Dream 3 Light" panose="020B0503030302020204" pitchFamily="34" charset="-127"/>
                <a:ea typeface="S-Core Dream 3 Light" panose="020B0503030302020204" pitchFamily="34" charset="-127"/>
              </a:rPr>
              <a:t>코딩 교육 봉사 동아리 </a:t>
            </a:r>
            <a:r>
              <a:rPr kumimoji="1" lang="en-US" altLang="ko-KR" sz="2400" dirty="0" err="1">
                <a:solidFill>
                  <a:srgbClr val="3E3E3E"/>
                </a:solidFill>
                <a:latin typeface="S-Core Dream 3 Light" panose="020B0503030302020204" pitchFamily="34" charset="-127"/>
                <a:ea typeface="S-Core Dream 3 Light" panose="020B0503030302020204" pitchFamily="34" charset="-127"/>
              </a:rPr>
              <a:t>SWeat</a:t>
            </a:r>
            <a:r>
              <a:rPr kumimoji="1" lang="en-US" altLang="ko-KR" sz="2400" dirty="0">
                <a:solidFill>
                  <a:srgbClr val="3E3E3E"/>
                </a:solidFill>
                <a:latin typeface="S-Core Dream 3 Light" panose="020B0503030302020204" pitchFamily="34" charset="-127"/>
                <a:ea typeface="S-Core Dream 3 Light" panose="020B0503030302020204" pitchFamily="34" charset="-127"/>
              </a:rPr>
              <a:t> x OO</a:t>
            </a:r>
            <a:r>
              <a:rPr kumimoji="1" lang="ko-KR" altLang="en-US" sz="2400" dirty="0">
                <a:solidFill>
                  <a:srgbClr val="3E3E3E"/>
                </a:solidFill>
                <a:latin typeface="S-Core Dream 3 Light" panose="020B0503030302020204" pitchFamily="34" charset="-127"/>
                <a:ea typeface="S-Core Dream 3 Light" panose="020B0503030302020204" pitchFamily="34" charset="-127"/>
              </a:rPr>
              <a:t>고등학교</a:t>
            </a:r>
            <a:endParaRPr kumimoji="1" lang="en-US" altLang="ko-KR" sz="3200" dirty="0">
              <a:solidFill>
                <a:srgbClr val="3E3E3E"/>
              </a:solidFill>
              <a:latin typeface="에스코어 드림 5 Medium"/>
              <a:ea typeface="에스코어 드림 5 Medium"/>
            </a:endParaRPr>
          </a:p>
          <a:p>
            <a:pPr lvl="0" algn="ctr">
              <a:lnSpc>
                <a:spcPct val="150000"/>
              </a:lnSpc>
              <a:defRPr/>
            </a:pPr>
            <a:r>
              <a:rPr kumimoji="1" lang="en-US" altLang="ko-KR" sz="32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8</a:t>
            </a:r>
            <a:r>
              <a:rPr kumimoji="1" lang="ko-KR" altLang="en-US" sz="32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주차</a:t>
            </a:r>
            <a:endParaRPr kumimoji="1" lang="en-US" altLang="ko-KR" sz="3200" dirty="0">
              <a:solidFill>
                <a:srgbClr val="3E3E3E"/>
              </a:solidFill>
              <a:latin typeface="에스코어 드림 5 Medium"/>
              <a:ea typeface="에스코어 드림 5 Medium"/>
            </a:endParaRPr>
          </a:p>
        </p:txBody>
      </p:sp>
      <p:pic>
        <p:nvPicPr>
          <p:cNvPr id="4" name="그림 4">
            <a:extLst>
              <a:ext uri="{FF2B5EF4-FFF2-40B4-BE49-F238E27FC236}">
                <a16:creationId xmlns:a16="http://schemas.microsoft.com/office/drawing/2014/main" id="{BA5F5D0A-EEA8-7640-8346-70FD0B5B81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409852" y="429248"/>
            <a:ext cx="1747260" cy="2934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E978766-F754-1AA3-EF4B-8272A68604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938766" y="401055"/>
            <a:ext cx="353830" cy="353830"/>
          </a:xfrm>
          <a:prstGeom prst="rect">
            <a:avLst/>
          </a:prstGeom>
        </p:spPr>
      </p:pic>
      <p:sp>
        <p:nvSpPr>
          <p:cNvPr id="6" name="TextBox 16">
            <a:extLst>
              <a:ext uri="{FF2B5EF4-FFF2-40B4-BE49-F238E27FC236}">
                <a16:creationId xmlns:a16="http://schemas.microsoft.com/office/drawing/2014/main" id="{B607CC2D-DD7F-FE4D-50A1-9065DD557936}"/>
              </a:ext>
            </a:extLst>
          </p:cNvPr>
          <p:cNvSpPr txBox="1"/>
          <p:nvPr/>
        </p:nvSpPr>
        <p:spPr>
          <a:xfrm>
            <a:off x="3102767" y="5995280"/>
            <a:ext cx="598646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1" lang="ko-KR" altLang="en-US" sz="24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발표자  </a:t>
            </a:r>
            <a:r>
              <a:rPr kumimoji="1" lang="en-US" altLang="ko-KR" sz="24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|</a:t>
            </a:r>
            <a:r>
              <a:rPr kumimoji="1" lang="ko-KR" altLang="en-US" sz="24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  </a:t>
            </a:r>
            <a:r>
              <a:rPr kumimoji="1" lang="en-US" altLang="ko-KR" sz="24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OOO </a:t>
            </a:r>
            <a:r>
              <a:rPr kumimoji="1" lang="ko-KR" altLang="en-US" sz="2400" dirty="0" err="1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튜터</a:t>
            </a:r>
            <a:r>
              <a:rPr kumimoji="1" lang="en-US" altLang="ko-KR" sz="24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,</a:t>
            </a:r>
            <a:r>
              <a:rPr kumimoji="1" lang="ko-KR" altLang="en-US" sz="24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 </a:t>
            </a:r>
            <a:r>
              <a:rPr kumimoji="1" lang="en-US" altLang="ko-KR" sz="24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OOO</a:t>
            </a:r>
            <a:r>
              <a:rPr kumimoji="1" lang="ko-KR" altLang="en-US" sz="2400" dirty="0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 </a:t>
            </a:r>
            <a:r>
              <a:rPr kumimoji="1" lang="ko-KR" altLang="en-US" sz="2400" dirty="0" err="1">
                <a:solidFill>
                  <a:srgbClr val="3E3E3E"/>
                </a:solidFill>
                <a:latin typeface="에스코어 드림 5 Medium"/>
                <a:ea typeface="에스코어 드림 5 Medium"/>
              </a:rPr>
              <a:t>튜터</a:t>
            </a:r>
            <a:endParaRPr kumimoji="1" lang="ko-KR" altLang="en-US" sz="2400" dirty="0">
              <a:solidFill>
                <a:srgbClr val="3E3E3E"/>
              </a:solidFill>
              <a:latin typeface="에스코어 드림 5 Medium"/>
              <a:ea typeface="에스코어 드림 5 Medium"/>
            </a:endParaRPr>
          </a:p>
        </p:txBody>
      </p:sp>
    </p:spTree>
    <p:extLst>
      <p:ext uri="{BB962C8B-B14F-4D97-AF65-F5344CB8AC3E}">
        <p14:creationId xmlns:p14="http://schemas.microsoft.com/office/powerpoint/2010/main" val="241334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래픽 3">
            <a:extLst>
              <a:ext uri="{FF2B5EF4-FFF2-40B4-BE49-F238E27FC236}">
                <a16:creationId xmlns:a16="http://schemas.microsoft.com/office/drawing/2014/main" id="{F50F7C8A-FC85-4C73-8AE2-D20F1BD2E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28411" y="2089668"/>
            <a:ext cx="6262154" cy="36045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38CF3A-F964-4B16-9239-9BAAF3B6280C}"/>
              </a:ext>
            </a:extLst>
          </p:cNvPr>
          <p:cNvSpPr txBox="1"/>
          <p:nvPr/>
        </p:nvSpPr>
        <p:spPr>
          <a:xfrm>
            <a:off x="4590361" y="1089586"/>
            <a:ext cx="2685351" cy="666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dirty="0"/>
              <a:t>잠깐 쉬는 시간 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D9CC7C-1DBE-3D9C-5ADB-C9A6233DFFB6}"/>
              </a:ext>
            </a:extLst>
          </p:cNvPr>
          <p:cNvSpPr txBox="1"/>
          <p:nvPr/>
        </p:nvSpPr>
        <p:spPr>
          <a:xfrm>
            <a:off x="3730818" y="5694238"/>
            <a:ext cx="5301422" cy="501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b="1"/>
            </a:lvl1pPr>
          </a:lstStyle>
          <a:p>
            <a:pPr>
              <a:lnSpc>
                <a:spcPct val="150000"/>
              </a:lnSpc>
            </a:pPr>
            <a:r>
              <a:rPr lang="ko-KR" altLang="en-US" sz="2000" b="0" dirty="0">
                <a:highlight>
                  <a:srgbClr val="FFE386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쉬는 시간에 팀별로 자리를 이동해 주세요</a:t>
            </a:r>
            <a:r>
              <a:rPr lang="en-US" altLang="ko-KR" sz="2000" b="0" dirty="0">
                <a:highlight>
                  <a:srgbClr val="FFE386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!</a:t>
            </a:r>
            <a:r>
              <a:rPr lang="ko-KR" altLang="en-US" sz="2000" b="0" dirty="0">
                <a:highlight>
                  <a:srgbClr val="FFE386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😊</a:t>
            </a:r>
            <a:endParaRPr lang="en-US" altLang="ko-KR" sz="2000" b="0" dirty="0">
              <a:highlight>
                <a:srgbClr val="FFE386"/>
              </a:highlight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8904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래픽 1" descr="닫힌 따옴표 단색으로 채워진">
            <a:extLst>
              <a:ext uri="{FF2B5EF4-FFF2-40B4-BE49-F238E27FC236}">
                <a16:creationId xmlns:a16="http://schemas.microsoft.com/office/drawing/2014/main" id="{6E81CF35-9DFE-98F7-0744-E23B3F9F1CC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41648" y="2514600"/>
            <a:ext cx="914400" cy="9144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그래픽 2" descr="닫힌 따옴표 단색으로 채워진">
            <a:extLst>
              <a:ext uri="{FF2B5EF4-FFF2-40B4-BE49-F238E27FC236}">
                <a16:creationId xmlns:a16="http://schemas.microsoft.com/office/drawing/2014/main" id="{94679950-B96A-F6B8-802E-F10C0205F67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2724204" y="2514600"/>
            <a:ext cx="914400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009792-5732-EC43-F1EB-EFD243F185FC}"/>
              </a:ext>
            </a:extLst>
          </p:cNvPr>
          <p:cNvSpPr txBox="1"/>
          <p:nvPr/>
        </p:nvSpPr>
        <p:spPr>
          <a:xfrm>
            <a:off x="3714583" y="2967335"/>
            <a:ext cx="4762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ko-KR" altLang="en-US" sz="2400" dirty="0"/>
              <a:t>프로젝트 기획서를 작성해 볼까요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82840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7B5610D7-73D3-9017-9A09-8235237BC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774" y="214228"/>
            <a:ext cx="4328053" cy="61247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DBB4604-6760-792B-86A3-8E65FE76EA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4228"/>
            <a:ext cx="4328053" cy="61247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460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AF7106E-986B-0497-67BE-F76E2EFCD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750" y="564285"/>
            <a:ext cx="4048706" cy="57294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4E0A4E91-CEDB-20B1-5C96-A6EB04721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131" y="249730"/>
            <a:ext cx="4048706" cy="5729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EAE62C-3121-A9A5-2076-DF9B184BA449}"/>
              </a:ext>
            </a:extLst>
          </p:cNvPr>
          <p:cNvSpPr txBox="1"/>
          <p:nvPr/>
        </p:nvSpPr>
        <p:spPr>
          <a:xfrm>
            <a:off x="528947" y="833120"/>
            <a:ext cx="4499950" cy="25380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just">
              <a:lnSpc>
                <a:spcPct val="150000"/>
              </a:lnSpc>
            </a:pPr>
            <a:r>
              <a:rPr lang="ko-KR" altLang="en-US" sz="2400" dirty="0"/>
              <a:t>부품 목록을 보고</a:t>
            </a:r>
            <a:endParaRPr lang="en-US" altLang="ko-KR" sz="2400" dirty="0"/>
          </a:p>
          <a:p>
            <a:pPr algn="just">
              <a:lnSpc>
                <a:spcPct val="150000"/>
              </a:lnSpc>
            </a:pPr>
            <a:r>
              <a:rPr lang="ko-KR" altLang="en-US" sz="2400" dirty="0">
                <a:highlight>
                  <a:srgbClr val="FFE386"/>
                </a:highlight>
              </a:rPr>
              <a:t>프로젝트에 사용할 부품</a:t>
            </a:r>
            <a:r>
              <a:rPr lang="ko-KR" altLang="en-US" sz="2400" dirty="0"/>
              <a:t>을</a:t>
            </a:r>
            <a:endParaRPr lang="en-US" altLang="ko-KR" sz="2400" dirty="0"/>
          </a:p>
          <a:p>
            <a:pPr algn="just">
              <a:lnSpc>
                <a:spcPct val="150000"/>
              </a:lnSpc>
            </a:pPr>
            <a:r>
              <a:rPr lang="ko-KR" altLang="en-US" sz="2400" dirty="0"/>
              <a:t>선택합니다</a:t>
            </a:r>
            <a:r>
              <a:rPr lang="en-US" altLang="ko-KR" sz="2400" dirty="0"/>
              <a:t>.</a:t>
            </a:r>
          </a:p>
          <a:p>
            <a:pPr algn="just">
              <a:lnSpc>
                <a:spcPct val="150000"/>
              </a:lnSpc>
            </a:pPr>
            <a:r>
              <a:rPr lang="en-US" altLang="ko-KR" sz="1800" dirty="0"/>
              <a:t>(</a:t>
            </a:r>
            <a:r>
              <a:rPr lang="ko-KR" altLang="en-US" sz="1800" dirty="0"/>
              <a:t>부품의 모델은 바뀔 수 있으니 키트에 있는 </a:t>
            </a:r>
            <a:endParaRPr lang="en-US" altLang="ko-KR" sz="1800" dirty="0"/>
          </a:p>
          <a:p>
            <a:pPr algn="just">
              <a:lnSpc>
                <a:spcPct val="150000"/>
              </a:lnSpc>
            </a:pPr>
            <a:r>
              <a:rPr lang="ko-KR" altLang="en-US" sz="1800" dirty="0"/>
              <a:t>부품의 모델명을 다시 살펴주세요</a:t>
            </a:r>
            <a:r>
              <a:rPr lang="en-US" altLang="ko-KR" sz="1800" dirty="0"/>
              <a:t>.</a:t>
            </a:r>
            <a:r>
              <a:rPr lang="ko-KR" altLang="en-US" sz="1800" dirty="0"/>
              <a:t> 😊</a:t>
            </a:r>
            <a:r>
              <a:rPr lang="en-US" altLang="ko-KR" sz="1800" dirty="0"/>
              <a:t>)</a:t>
            </a:r>
            <a:endParaRPr lang="ko-KR" altLang="en-US" sz="1800" dirty="0"/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4870243D-BD3C-6203-7857-77CAFA99CD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629937" y="3913316"/>
            <a:ext cx="2272528" cy="220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144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8AD392-47B3-45E2-8376-8FF0E7E7DE07}"/>
              </a:ext>
            </a:extLst>
          </p:cNvPr>
          <p:cNvSpPr txBox="1"/>
          <p:nvPr/>
        </p:nvSpPr>
        <p:spPr>
          <a:xfrm>
            <a:off x="3500581" y="1468274"/>
            <a:ext cx="5190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ko-KR" altLang="en-US" dirty="0"/>
              <a:t>프로젝트에 관한 질문이 있나요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7" name="그래픽 6">
            <a:extLst>
              <a:ext uri="{FF2B5EF4-FFF2-40B4-BE49-F238E27FC236}">
                <a16:creationId xmlns:a16="http://schemas.microsoft.com/office/drawing/2014/main" id="{C7635BFD-46DF-437D-B518-8B5A6009A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935" y="2647950"/>
            <a:ext cx="4762130" cy="338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694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래픽 1" descr="닫힌 따옴표 단색으로 채워진">
            <a:extLst>
              <a:ext uri="{FF2B5EF4-FFF2-40B4-BE49-F238E27FC236}">
                <a16:creationId xmlns:a16="http://schemas.microsoft.com/office/drawing/2014/main" id="{6E81CF35-9DFE-98F7-0744-E23B3F9F1CC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04208" y="2514600"/>
            <a:ext cx="914400" cy="9144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그래픽 2" descr="닫힌 따옴표 단색으로 채워진">
            <a:extLst>
              <a:ext uri="{FF2B5EF4-FFF2-40B4-BE49-F238E27FC236}">
                <a16:creationId xmlns:a16="http://schemas.microsoft.com/office/drawing/2014/main" id="{94679950-B96A-F6B8-802E-F10C0205F67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2531164" y="2514600"/>
            <a:ext cx="914400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009792-5732-EC43-F1EB-EFD243F185FC}"/>
              </a:ext>
            </a:extLst>
          </p:cNvPr>
          <p:cNvSpPr txBox="1"/>
          <p:nvPr/>
        </p:nvSpPr>
        <p:spPr>
          <a:xfrm>
            <a:off x="3419644" y="2971800"/>
            <a:ext cx="5352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ko-KR" altLang="en-US" sz="2400" dirty="0" err="1"/>
              <a:t>아두이노</a:t>
            </a:r>
            <a:r>
              <a:rPr lang="ko-KR" altLang="en-US" sz="2400" dirty="0"/>
              <a:t> 프로젝트 예시를 살펴볼까요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05766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73E6596-F5AF-4654-9BFB-A41DBB82D7D8}"/>
              </a:ext>
            </a:extLst>
          </p:cNvPr>
          <p:cNvSpPr txBox="1"/>
          <p:nvPr/>
        </p:nvSpPr>
        <p:spPr>
          <a:xfrm>
            <a:off x="542550" y="656109"/>
            <a:ext cx="7988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sz="2400" dirty="0"/>
              <a:t>간단한 예시</a:t>
            </a:r>
            <a:r>
              <a:rPr lang="en-US" altLang="ko-KR" sz="2400" dirty="0"/>
              <a:t>: </a:t>
            </a:r>
            <a:r>
              <a:rPr lang="ko-KR" altLang="en-US" sz="2400" dirty="0"/>
              <a:t>햇빛에 따라 움직이는 스마트 블라인드 만들기</a:t>
            </a:r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E414EC8C-DAD6-48B4-8044-C5A4D026A0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31541" y="4287414"/>
            <a:ext cx="1527860" cy="1481118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86A82C-9419-4DB0-87AC-1D2C21ADA387}"/>
              </a:ext>
            </a:extLst>
          </p:cNvPr>
          <p:cNvSpPr/>
          <p:nvPr/>
        </p:nvSpPr>
        <p:spPr>
          <a:xfrm>
            <a:off x="713017" y="1798574"/>
            <a:ext cx="5606503" cy="4217406"/>
          </a:xfrm>
          <a:prstGeom prst="roundRect">
            <a:avLst>
              <a:gd name="adj" fmla="val 6239"/>
            </a:avLst>
          </a:prstGeom>
          <a:noFill/>
          <a:ln w="57150">
            <a:solidFill>
              <a:srgbClr val="A3CC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DA9310-A2B5-FEAF-FFCA-23AE0A142CB0}"/>
              </a:ext>
            </a:extLst>
          </p:cNvPr>
          <p:cNvSpPr txBox="1"/>
          <p:nvPr/>
        </p:nvSpPr>
        <p:spPr>
          <a:xfrm>
            <a:off x="1056850" y="5438995"/>
            <a:ext cx="5068728" cy="502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b="1"/>
            </a:lvl1pPr>
          </a:lstStyle>
          <a:p>
            <a:pPr>
              <a:lnSpc>
                <a:spcPct val="150000"/>
              </a:lnSpc>
            </a:pP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hlinkClick r:id="rId4"/>
              </a:rPr>
              <a:t>햇빛에 따라 움직이는 스마트 블라인드 영상</a:t>
            </a:r>
            <a:endParaRPr lang="en-US" altLang="ko-KR" sz="2000" b="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06418-E568-039B-B272-058990978F98}"/>
              </a:ext>
            </a:extLst>
          </p:cNvPr>
          <p:cNvSpPr txBox="1"/>
          <p:nvPr/>
        </p:nvSpPr>
        <p:spPr>
          <a:xfrm>
            <a:off x="746760" y="6094197"/>
            <a:ext cx="5948680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7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출처</a:t>
            </a:r>
            <a:r>
              <a:rPr lang="en-US" altLang="ko-KR" sz="17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-KR" altLang="en-US" sz="17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코코아팹</a:t>
            </a:r>
            <a:r>
              <a:rPr lang="ko-KR" altLang="en-US" sz="17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17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- </a:t>
            </a:r>
            <a:r>
              <a:rPr lang="ko-KR" altLang="en-US" sz="17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hlinkClick r:id="rId5"/>
              </a:rPr>
              <a:t>https://kocoafab.cc/tutorial/view/720</a:t>
            </a:r>
            <a:endParaRPr lang="en-US" altLang="ko-KR" sz="17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1C4B530-1EDF-18AD-3F35-4E41DB795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680" y="2038617"/>
            <a:ext cx="4525770" cy="340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D79188C7-2098-B199-FD96-F330262280F6}"/>
              </a:ext>
            </a:extLst>
          </p:cNvPr>
          <p:cNvSpPr/>
          <p:nvPr/>
        </p:nvSpPr>
        <p:spPr>
          <a:xfrm rot="8642141" flipH="1">
            <a:off x="7023337" y="1215023"/>
            <a:ext cx="3933235" cy="3670129"/>
          </a:xfrm>
          <a:custGeom>
            <a:avLst/>
            <a:gdLst>
              <a:gd name="connsiteX0" fmla="*/ 3155612 w 3165662"/>
              <a:gd name="connsiteY0" fmla="*/ 1289255 h 2939190"/>
              <a:gd name="connsiteX1" fmla="*/ 891712 w 3165662"/>
              <a:gd name="connsiteY1" fmla="*/ 2934530 h 2939190"/>
              <a:gd name="connsiteX2" fmla="*/ 857650 w 3165662"/>
              <a:gd name="connsiteY2" fmla="*/ 2929140 h 2939190"/>
              <a:gd name="connsiteX3" fmla="*/ 4660 w 3165662"/>
              <a:gd name="connsiteY3" fmla="*/ 1755425 h 2939190"/>
              <a:gd name="connsiteX4" fmla="*/ 10050 w 3165662"/>
              <a:gd name="connsiteY4" fmla="*/ 1721364 h 2939190"/>
              <a:gd name="connsiteX5" fmla="*/ 1865526 w 3165662"/>
              <a:gd name="connsiteY5" fmla="*/ 372908 h 2939190"/>
              <a:gd name="connsiteX6" fmla="*/ 1972047 w 3165662"/>
              <a:gd name="connsiteY6" fmla="*/ 0 h 2939190"/>
              <a:gd name="connsiteX7" fmla="*/ 2041944 w 3165662"/>
              <a:gd name="connsiteY7" fmla="*/ 244697 h 2939190"/>
              <a:gd name="connsiteX8" fmla="*/ 2273950 w 3165662"/>
              <a:gd name="connsiteY8" fmla="*/ 76088 h 2939190"/>
              <a:gd name="connsiteX9" fmla="*/ 2308012 w 3165662"/>
              <a:gd name="connsiteY9" fmla="*/ 81479 h 2939190"/>
              <a:gd name="connsiteX10" fmla="*/ 3161002 w 3165662"/>
              <a:gd name="connsiteY10" fmla="*/ 1255193 h 2939190"/>
              <a:gd name="connsiteX11" fmla="*/ 3155612 w 3165662"/>
              <a:gd name="connsiteY11" fmla="*/ 1289255 h 293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65662" h="2939190">
                <a:moveTo>
                  <a:pt x="3155612" y="1289255"/>
                </a:moveTo>
                <a:lnTo>
                  <a:pt x="891712" y="2934530"/>
                </a:lnTo>
                <a:cubicBezTo>
                  <a:pt x="880818" y="2942447"/>
                  <a:pt x="865567" y="2940034"/>
                  <a:pt x="857650" y="2929140"/>
                </a:cubicBezTo>
                <a:lnTo>
                  <a:pt x="4660" y="1755425"/>
                </a:lnTo>
                <a:cubicBezTo>
                  <a:pt x="-3257" y="1744531"/>
                  <a:pt x="-844" y="1729281"/>
                  <a:pt x="10050" y="1721364"/>
                </a:cubicBezTo>
                <a:lnTo>
                  <a:pt x="1865526" y="372908"/>
                </a:lnTo>
                <a:lnTo>
                  <a:pt x="1972047" y="0"/>
                </a:lnTo>
                <a:lnTo>
                  <a:pt x="2041944" y="244697"/>
                </a:lnTo>
                <a:lnTo>
                  <a:pt x="2273950" y="76088"/>
                </a:lnTo>
                <a:cubicBezTo>
                  <a:pt x="2284844" y="68171"/>
                  <a:pt x="2300095" y="70585"/>
                  <a:pt x="2308012" y="81479"/>
                </a:cubicBezTo>
                <a:lnTo>
                  <a:pt x="3161002" y="1255193"/>
                </a:lnTo>
                <a:cubicBezTo>
                  <a:pt x="3168919" y="1266087"/>
                  <a:pt x="3166506" y="1281338"/>
                  <a:pt x="3155612" y="1289255"/>
                </a:cubicBez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7893A6-FBCC-5A08-AAFE-4D57B805214E}"/>
              </a:ext>
            </a:extLst>
          </p:cNvPr>
          <p:cNvSpPr txBox="1"/>
          <p:nvPr/>
        </p:nvSpPr>
        <p:spPr>
          <a:xfrm>
            <a:off x="7305136" y="2145966"/>
            <a:ext cx="3369635" cy="1708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조도센서와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서보모터를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이용한 간단한 프로젝트 입니다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주어진 여러가지 센서를 응용하여 프로젝트를 설계해 보아요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!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AEDFB5-80AC-0C08-FF14-C332E00ECC81}"/>
              </a:ext>
            </a:extLst>
          </p:cNvPr>
          <p:cNvSpPr txBox="1"/>
          <p:nvPr/>
        </p:nvSpPr>
        <p:spPr>
          <a:xfrm>
            <a:off x="577272" y="1143576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dirty="0"/>
              <a:t>프로젝트 안내</a:t>
            </a:r>
          </a:p>
        </p:txBody>
      </p:sp>
    </p:spTree>
    <p:extLst>
      <p:ext uri="{BB962C8B-B14F-4D97-AF65-F5344CB8AC3E}">
        <p14:creationId xmlns:p14="http://schemas.microsoft.com/office/powerpoint/2010/main" val="2450039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73E6596-F5AF-4654-9BFB-A41DBB82D7D8}"/>
              </a:ext>
            </a:extLst>
          </p:cNvPr>
          <p:cNvSpPr txBox="1"/>
          <p:nvPr/>
        </p:nvSpPr>
        <p:spPr>
          <a:xfrm>
            <a:off x="542550" y="656109"/>
            <a:ext cx="7103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sz="2400" dirty="0"/>
              <a:t>응용 예시</a:t>
            </a:r>
            <a:r>
              <a:rPr lang="en-US" altLang="ko-KR" sz="2400" dirty="0"/>
              <a:t>: </a:t>
            </a:r>
            <a:r>
              <a:rPr lang="ko-KR" altLang="en-US" sz="2400" dirty="0"/>
              <a:t>수위 조절 센서를 이용한 </a:t>
            </a:r>
            <a:r>
              <a:rPr lang="ko-KR" altLang="en-US" sz="2400" dirty="0" err="1"/>
              <a:t>스마트팜</a:t>
            </a:r>
            <a:r>
              <a:rPr lang="ko-KR" altLang="en-US" sz="2400" dirty="0"/>
              <a:t> 만들기</a:t>
            </a:r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E414EC8C-DAD6-48B4-8044-C5A4D026A0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31541" y="4287414"/>
            <a:ext cx="1527860" cy="1481118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86A82C-9419-4DB0-87AC-1D2C21ADA387}"/>
              </a:ext>
            </a:extLst>
          </p:cNvPr>
          <p:cNvSpPr/>
          <p:nvPr/>
        </p:nvSpPr>
        <p:spPr>
          <a:xfrm>
            <a:off x="713017" y="1798574"/>
            <a:ext cx="5606503" cy="4217406"/>
          </a:xfrm>
          <a:prstGeom prst="roundRect">
            <a:avLst>
              <a:gd name="adj" fmla="val 6239"/>
            </a:avLst>
          </a:prstGeom>
          <a:noFill/>
          <a:ln w="57150">
            <a:solidFill>
              <a:srgbClr val="A3CC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DA9310-A2B5-FEAF-FFCA-23AE0A142CB0}"/>
              </a:ext>
            </a:extLst>
          </p:cNvPr>
          <p:cNvSpPr txBox="1"/>
          <p:nvPr/>
        </p:nvSpPr>
        <p:spPr>
          <a:xfrm>
            <a:off x="1531862" y="5549467"/>
            <a:ext cx="41110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b="1"/>
            </a:lvl1pPr>
          </a:lstStyle>
          <a:p>
            <a:r>
              <a:rPr lang="ko-KR" altLang="en-US" sz="2000" b="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  <a:hlinkClick r:id="rId4"/>
              </a:rPr>
              <a:t>스마트팜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hlinkClick r:id="rId4"/>
              </a:rPr>
              <a:t>: 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hlinkClick r:id="rId4"/>
              </a:rPr>
              <a:t>집에서 식물 기르기 영상</a:t>
            </a:r>
            <a:endParaRPr lang="en-US" altLang="ko-KR" sz="2000" b="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06418-E568-039B-B272-058990978F98}"/>
              </a:ext>
            </a:extLst>
          </p:cNvPr>
          <p:cNvSpPr txBox="1"/>
          <p:nvPr/>
        </p:nvSpPr>
        <p:spPr>
          <a:xfrm>
            <a:off x="749992" y="6089981"/>
            <a:ext cx="10617200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7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출처</a:t>
            </a:r>
            <a:r>
              <a:rPr lang="en-US" altLang="ko-KR" sz="17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en-US" altLang="ko-KR" sz="1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hlinkClick r:id="rId5"/>
              </a:rPr>
              <a:t>https://post.naver.com/viewer/postView.naver?volumeNo=27098212&amp;memberNo=47018152</a:t>
            </a:r>
            <a:endParaRPr lang="en-US" altLang="ko-KR" sz="17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D79188C7-2098-B199-FD96-F330262280F6}"/>
              </a:ext>
            </a:extLst>
          </p:cNvPr>
          <p:cNvSpPr/>
          <p:nvPr/>
        </p:nvSpPr>
        <p:spPr>
          <a:xfrm rot="8642141" flipH="1">
            <a:off x="7023337" y="1215023"/>
            <a:ext cx="3933235" cy="3670129"/>
          </a:xfrm>
          <a:custGeom>
            <a:avLst/>
            <a:gdLst>
              <a:gd name="connsiteX0" fmla="*/ 3155612 w 3165662"/>
              <a:gd name="connsiteY0" fmla="*/ 1289255 h 2939190"/>
              <a:gd name="connsiteX1" fmla="*/ 891712 w 3165662"/>
              <a:gd name="connsiteY1" fmla="*/ 2934530 h 2939190"/>
              <a:gd name="connsiteX2" fmla="*/ 857650 w 3165662"/>
              <a:gd name="connsiteY2" fmla="*/ 2929140 h 2939190"/>
              <a:gd name="connsiteX3" fmla="*/ 4660 w 3165662"/>
              <a:gd name="connsiteY3" fmla="*/ 1755425 h 2939190"/>
              <a:gd name="connsiteX4" fmla="*/ 10050 w 3165662"/>
              <a:gd name="connsiteY4" fmla="*/ 1721364 h 2939190"/>
              <a:gd name="connsiteX5" fmla="*/ 1865526 w 3165662"/>
              <a:gd name="connsiteY5" fmla="*/ 372908 h 2939190"/>
              <a:gd name="connsiteX6" fmla="*/ 1972047 w 3165662"/>
              <a:gd name="connsiteY6" fmla="*/ 0 h 2939190"/>
              <a:gd name="connsiteX7" fmla="*/ 2041944 w 3165662"/>
              <a:gd name="connsiteY7" fmla="*/ 244697 h 2939190"/>
              <a:gd name="connsiteX8" fmla="*/ 2273950 w 3165662"/>
              <a:gd name="connsiteY8" fmla="*/ 76088 h 2939190"/>
              <a:gd name="connsiteX9" fmla="*/ 2308012 w 3165662"/>
              <a:gd name="connsiteY9" fmla="*/ 81479 h 2939190"/>
              <a:gd name="connsiteX10" fmla="*/ 3161002 w 3165662"/>
              <a:gd name="connsiteY10" fmla="*/ 1255193 h 2939190"/>
              <a:gd name="connsiteX11" fmla="*/ 3155612 w 3165662"/>
              <a:gd name="connsiteY11" fmla="*/ 1289255 h 293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65662" h="2939190">
                <a:moveTo>
                  <a:pt x="3155612" y="1289255"/>
                </a:moveTo>
                <a:lnTo>
                  <a:pt x="891712" y="2934530"/>
                </a:lnTo>
                <a:cubicBezTo>
                  <a:pt x="880818" y="2942447"/>
                  <a:pt x="865567" y="2940034"/>
                  <a:pt x="857650" y="2929140"/>
                </a:cubicBezTo>
                <a:lnTo>
                  <a:pt x="4660" y="1755425"/>
                </a:lnTo>
                <a:cubicBezTo>
                  <a:pt x="-3257" y="1744531"/>
                  <a:pt x="-844" y="1729281"/>
                  <a:pt x="10050" y="1721364"/>
                </a:cubicBezTo>
                <a:lnTo>
                  <a:pt x="1865526" y="372908"/>
                </a:lnTo>
                <a:lnTo>
                  <a:pt x="1972047" y="0"/>
                </a:lnTo>
                <a:lnTo>
                  <a:pt x="2041944" y="244697"/>
                </a:lnTo>
                <a:lnTo>
                  <a:pt x="2273950" y="76088"/>
                </a:lnTo>
                <a:cubicBezTo>
                  <a:pt x="2284844" y="68171"/>
                  <a:pt x="2300095" y="70585"/>
                  <a:pt x="2308012" y="81479"/>
                </a:cubicBezTo>
                <a:lnTo>
                  <a:pt x="3161002" y="1255193"/>
                </a:lnTo>
                <a:cubicBezTo>
                  <a:pt x="3168919" y="1266087"/>
                  <a:pt x="3166506" y="1281338"/>
                  <a:pt x="3155612" y="1289255"/>
                </a:cubicBez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7893A6-FBCC-5A08-AAFE-4D57B805214E}"/>
              </a:ext>
            </a:extLst>
          </p:cNvPr>
          <p:cNvSpPr txBox="1"/>
          <p:nvPr/>
        </p:nvSpPr>
        <p:spPr>
          <a:xfrm>
            <a:off x="7289849" y="2155399"/>
            <a:ext cx="3329798" cy="1708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물의 높이를 감지하는 수위 센서를 이용한 예시입니다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배우지 않은 부품이라도 원하는 기능에 따라 사용해 보세요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84B4CC-F39A-DDC9-4B14-09E1393B4E7F}"/>
              </a:ext>
            </a:extLst>
          </p:cNvPr>
          <p:cNvSpPr txBox="1"/>
          <p:nvPr/>
        </p:nvSpPr>
        <p:spPr>
          <a:xfrm>
            <a:off x="577272" y="1143576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dirty="0"/>
              <a:t>프로젝트 안내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E232ABC-C524-0AAC-B3D1-F95A5EAE1D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053" y="1920734"/>
            <a:ext cx="3596430" cy="3596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940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6946AC73-4641-43AD-14EB-BFCFF07DE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4633" y="3778970"/>
            <a:ext cx="2562321" cy="1925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3E6596-F5AF-4654-9BFB-A41DBB82D7D8}"/>
              </a:ext>
            </a:extLst>
          </p:cNvPr>
          <p:cNvSpPr txBox="1"/>
          <p:nvPr/>
        </p:nvSpPr>
        <p:spPr>
          <a:xfrm>
            <a:off x="542550" y="656109"/>
            <a:ext cx="2723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sz="2400" dirty="0"/>
              <a:t>프로젝트 진행 과정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86A82C-9419-4DB0-87AC-1D2C21ADA387}"/>
              </a:ext>
            </a:extLst>
          </p:cNvPr>
          <p:cNvSpPr/>
          <p:nvPr/>
        </p:nvSpPr>
        <p:spPr>
          <a:xfrm>
            <a:off x="713017" y="1798574"/>
            <a:ext cx="10777943" cy="4217406"/>
          </a:xfrm>
          <a:prstGeom prst="roundRect">
            <a:avLst>
              <a:gd name="adj" fmla="val 6239"/>
            </a:avLst>
          </a:prstGeom>
          <a:noFill/>
          <a:ln w="57150">
            <a:solidFill>
              <a:srgbClr val="A3CC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E7F280-E0B7-C5BF-7FCD-9733E50D61B2}"/>
              </a:ext>
            </a:extLst>
          </p:cNvPr>
          <p:cNvSpPr txBox="1"/>
          <p:nvPr/>
        </p:nvSpPr>
        <p:spPr>
          <a:xfrm>
            <a:off x="577272" y="1143576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dirty="0"/>
              <a:t>프로젝트 안내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ED84F9-9147-6590-2D57-05E124FC0574}"/>
              </a:ext>
            </a:extLst>
          </p:cNvPr>
          <p:cNvSpPr txBox="1"/>
          <p:nvPr/>
        </p:nvSpPr>
        <p:spPr>
          <a:xfrm>
            <a:off x="1134476" y="2202975"/>
            <a:ext cx="8611318" cy="3226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ko-KR" altLang="en-US" sz="2000" dirty="0"/>
              <a:t>프로젝트를 기획해요</a:t>
            </a:r>
            <a:r>
              <a:rPr lang="en-US" altLang="ko-KR" sz="2000" dirty="0"/>
              <a:t>.(</a:t>
            </a:r>
            <a:r>
              <a:rPr lang="ko-KR" altLang="en-US" sz="2000" dirty="0"/>
              <a:t>주제선정</a:t>
            </a:r>
            <a:r>
              <a:rPr lang="en-US" altLang="ko-KR" sz="2000" dirty="0"/>
              <a:t>, </a:t>
            </a:r>
            <a:r>
              <a:rPr lang="ko-KR" altLang="en-US" sz="2000" dirty="0"/>
              <a:t>구조</a:t>
            </a:r>
            <a:r>
              <a:rPr lang="en-US" altLang="ko-KR" sz="2000" dirty="0"/>
              <a:t>, </a:t>
            </a:r>
            <a:r>
              <a:rPr lang="ko-KR" altLang="en-US" sz="2000" dirty="0"/>
              <a:t>준비물</a:t>
            </a:r>
            <a:r>
              <a:rPr lang="en-US" altLang="ko-KR" sz="2000" dirty="0"/>
              <a:t>, …)</a:t>
            </a:r>
          </a:p>
          <a:p>
            <a:pPr algn="just">
              <a:lnSpc>
                <a:spcPct val="150000"/>
              </a:lnSpc>
            </a:pPr>
            <a:r>
              <a:rPr lang="en-US" altLang="ko-KR" sz="1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	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ex) </a:t>
            </a:r>
            <a:r>
              <a:rPr lang="ko-KR" alt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스마트팜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/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준비물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골판지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페트병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식물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본드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…/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 startAt="2"/>
            </a:pPr>
            <a:r>
              <a:rPr lang="ko-KR" altLang="en-US" sz="2000" dirty="0"/>
              <a:t>원하는 부품에 대해 공부한 후 </a:t>
            </a:r>
            <a:r>
              <a:rPr lang="ko-KR" altLang="en-US" sz="2000" dirty="0" err="1">
                <a:highlight>
                  <a:srgbClr val="FFE386"/>
                </a:highlight>
              </a:rPr>
              <a:t>팅커캐드로</a:t>
            </a:r>
            <a:r>
              <a:rPr lang="ko-KR" altLang="en-US" sz="2000" dirty="0">
                <a:highlight>
                  <a:srgbClr val="FFE386"/>
                </a:highlight>
              </a:rPr>
              <a:t> 시뮬레이션</a:t>
            </a:r>
            <a:r>
              <a:rPr lang="ko-KR" altLang="en-US" sz="2000" dirty="0">
                <a:solidFill>
                  <a:schemeClr val="tx1"/>
                </a:solidFill>
              </a:rPr>
              <a:t>해요</a:t>
            </a:r>
            <a:r>
              <a:rPr lang="en-US" altLang="ko-KR" sz="2000" dirty="0"/>
              <a:t>. 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endParaRPr lang="en-US" altLang="ko-KR" sz="2000" dirty="0"/>
          </a:p>
          <a:p>
            <a:pPr marL="457200" indent="-457200" algn="just">
              <a:lnSpc>
                <a:spcPct val="150000"/>
              </a:lnSpc>
              <a:buFont typeface="+mj-lt"/>
              <a:buAutoNum type="arabicPeriod" startAt="3"/>
            </a:pPr>
            <a:r>
              <a:rPr lang="ko-KR" altLang="en-US" sz="2000" dirty="0" err="1"/>
              <a:t>아두이노</a:t>
            </a:r>
            <a:r>
              <a:rPr lang="ko-KR" altLang="en-US" sz="2000" dirty="0"/>
              <a:t> 키트를 통해 실제로 동작하는지 확인해요</a:t>
            </a:r>
            <a:r>
              <a:rPr lang="en-US" altLang="ko-KR" sz="2000" dirty="0"/>
              <a:t>.</a:t>
            </a:r>
          </a:p>
          <a:p>
            <a:pPr marL="457200" indent="-457200" algn="just">
              <a:lnSpc>
                <a:spcPct val="150000"/>
              </a:lnSpc>
              <a:buAutoNum type="arabicPeriod" startAt="3"/>
            </a:pPr>
            <a:endParaRPr lang="en-US" altLang="ko-KR" sz="2000" dirty="0"/>
          </a:p>
          <a:p>
            <a:pPr marL="457200" indent="-457200" algn="just">
              <a:lnSpc>
                <a:spcPct val="150000"/>
              </a:lnSpc>
              <a:buAutoNum type="arabicPeriod" startAt="3"/>
            </a:pPr>
            <a:r>
              <a:rPr lang="ko-KR" altLang="en-US" sz="2000" dirty="0"/>
              <a:t>여러가지 재료를 이용하여 작품을 완성해요</a:t>
            </a:r>
            <a:r>
              <a:rPr lang="en-US" altLang="ko-KR" sz="2000" dirty="0"/>
              <a:t>! </a:t>
            </a:r>
            <a:r>
              <a:rPr lang="ko-KR" altLang="en-US" sz="2000" dirty="0"/>
              <a:t>😊</a:t>
            </a:r>
            <a:endParaRPr lang="en-US" altLang="ko-KR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B76815-6393-24D2-2685-4FF7FDC1F36E}"/>
              </a:ext>
            </a:extLst>
          </p:cNvPr>
          <p:cNvSpPr txBox="1"/>
          <p:nvPr/>
        </p:nvSpPr>
        <p:spPr>
          <a:xfrm>
            <a:off x="831493" y="2845082"/>
            <a:ext cx="519787" cy="502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just">
              <a:lnSpc>
                <a:spcPct val="150000"/>
              </a:lnSpc>
            </a:pPr>
            <a:r>
              <a:rPr lang="ko-KR" altLang="en-US" sz="2000" dirty="0"/>
              <a:t>⭐</a:t>
            </a:r>
            <a:endParaRPr lang="en-US" altLang="ko-KR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8F80A8-0021-77EF-4A1E-FAC96918A10D}"/>
              </a:ext>
            </a:extLst>
          </p:cNvPr>
          <p:cNvSpPr txBox="1"/>
          <p:nvPr/>
        </p:nvSpPr>
        <p:spPr>
          <a:xfrm>
            <a:off x="1138742" y="2907054"/>
            <a:ext cx="519787" cy="378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just">
              <a:lnSpc>
                <a:spcPct val="150000"/>
              </a:lnSpc>
            </a:pPr>
            <a:r>
              <a:rPr lang="ko-KR" altLang="en-US" sz="1400" dirty="0"/>
              <a:t>⭐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835276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7E5764-FF1E-6FD4-C682-743FB10F2D3B}"/>
              </a:ext>
            </a:extLst>
          </p:cNvPr>
          <p:cNvSpPr txBox="1"/>
          <p:nvPr/>
        </p:nvSpPr>
        <p:spPr>
          <a:xfrm>
            <a:off x="2332728" y="2213522"/>
            <a:ext cx="8514583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b="1"/>
            </a:lvl1pPr>
          </a:lstStyle>
          <a:p>
            <a:pPr>
              <a:lnSpc>
                <a:spcPct val="150000"/>
              </a:lnSpc>
            </a:pPr>
            <a:r>
              <a:rPr lang="ko-KR" altLang="en-US" sz="2400" b="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배우지 않은 부품</a:t>
            </a:r>
            <a:r>
              <a:rPr lang="ko-KR" altLang="en-US" sz="24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은 어떻게 사용하나요</a:t>
            </a:r>
            <a:r>
              <a:rPr lang="en-US" altLang="ko-KR" sz="24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3E6596-F5AF-4654-9BFB-A41DBB82D7D8}"/>
              </a:ext>
            </a:extLst>
          </p:cNvPr>
          <p:cNvSpPr txBox="1"/>
          <p:nvPr/>
        </p:nvSpPr>
        <p:spPr>
          <a:xfrm>
            <a:off x="542550" y="656109"/>
            <a:ext cx="2541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sz="2400" dirty="0"/>
              <a:t>🚨프로젝트 </a:t>
            </a:r>
            <a:r>
              <a:rPr lang="en-US" altLang="ko-KR" sz="2400" dirty="0"/>
              <a:t>Q&amp;A</a:t>
            </a:r>
            <a:endParaRPr lang="ko-KR" altLang="en-US" sz="2400" dirty="0"/>
          </a:p>
        </p:txBody>
      </p:sp>
      <p:pic>
        <p:nvPicPr>
          <p:cNvPr id="3" name="그래픽 2">
            <a:extLst>
              <a:ext uri="{FF2B5EF4-FFF2-40B4-BE49-F238E27FC236}">
                <a16:creationId xmlns:a16="http://schemas.microsoft.com/office/drawing/2014/main" id="{E414EC8C-DAD6-48B4-8044-C5A4D026A0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42023" y="4509686"/>
            <a:ext cx="1527860" cy="14811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6D713D6-8B1A-45B8-8C15-9B5C64D55C34}"/>
              </a:ext>
            </a:extLst>
          </p:cNvPr>
          <p:cNvSpPr txBox="1"/>
          <p:nvPr/>
        </p:nvSpPr>
        <p:spPr>
          <a:xfrm>
            <a:off x="836517" y="4277505"/>
            <a:ext cx="6347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en-US" altLang="ko-KR" sz="4800" dirty="0">
                <a:solidFill>
                  <a:srgbClr val="A3CCA2"/>
                </a:solidFill>
              </a:rPr>
              <a:t>A</a:t>
            </a:r>
            <a:endParaRPr lang="ko-KR" altLang="en-US" sz="4800" dirty="0">
              <a:solidFill>
                <a:srgbClr val="A3CCA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A88DA9-09B4-9E4D-CF9F-29A74702C9CF}"/>
              </a:ext>
            </a:extLst>
          </p:cNvPr>
          <p:cNvSpPr txBox="1"/>
          <p:nvPr/>
        </p:nvSpPr>
        <p:spPr>
          <a:xfrm>
            <a:off x="1688658" y="3749186"/>
            <a:ext cx="8369742" cy="1887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b="1"/>
            </a:lvl1pPr>
          </a:lstStyle>
          <a:p>
            <a:pPr>
              <a:lnSpc>
                <a:spcPct val="150000"/>
              </a:lnSpc>
            </a:pP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키트에 있는 부품을 여러 가지 활용하는 걸 추천해요 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:D. 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배우지 않은 부품 사용법은 </a:t>
            </a:r>
            <a:r>
              <a:rPr lang="ko-KR" altLang="en-US" sz="2000" b="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부품명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2000" b="0" dirty="0">
                <a:highlight>
                  <a:srgbClr val="FFE386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구글에 검색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하거나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0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sz="20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모델에 따라 사용법이 다를 수 있으니 부품의 모델명을 검색합니다</a:t>
            </a:r>
            <a:r>
              <a:rPr lang="en-US" altLang="ko-KR" sz="20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.)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검색이 어려울 시엔 </a:t>
            </a:r>
            <a:r>
              <a:rPr lang="ko-KR" altLang="en-US" sz="2000" b="0" dirty="0" err="1">
                <a:highlight>
                  <a:srgbClr val="FFE386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튜터에게</a:t>
            </a:r>
            <a:r>
              <a:rPr lang="ko-KR" altLang="en-US" sz="2000" b="0" dirty="0">
                <a:highlight>
                  <a:srgbClr val="FFE386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미리 질문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남겨 주세요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!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3BA9538-7700-9613-2284-CC53C8EE9512}"/>
              </a:ext>
            </a:extLst>
          </p:cNvPr>
          <p:cNvSpPr/>
          <p:nvPr/>
        </p:nvSpPr>
        <p:spPr>
          <a:xfrm>
            <a:off x="725347" y="1805650"/>
            <a:ext cx="10741306" cy="1455416"/>
          </a:xfrm>
          <a:prstGeom prst="roundRect">
            <a:avLst>
              <a:gd name="adj" fmla="val 6239"/>
            </a:avLst>
          </a:prstGeom>
          <a:noFill/>
          <a:ln w="57150">
            <a:solidFill>
              <a:srgbClr val="A3CC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래픽 14">
            <a:extLst>
              <a:ext uri="{FF2B5EF4-FFF2-40B4-BE49-F238E27FC236}">
                <a16:creationId xmlns:a16="http://schemas.microsoft.com/office/drawing/2014/main" id="{B3C5304D-51ED-6287-D4BE-3D68FD0136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1954" y="1672350"/>
            <a:ext cx="978536" cy="1583685"/>
          </a:xfrm>
          <a:prstGeom prst="rect">
            <a:avLst/>
          </a:prstGeom>
        </p:spPr>
      </p:pic>
      <p:pic>
        <p:nvPicPr>
          <p:cNvPr id="16" name="그래픽 15">
            <a:extLst>
              <a:ext uri="{FF2B5EF4-FFF2-40B4-BE49-F238E27FC236}">
                <a16:creationId xmlns:a16="http://schemas.microsoft.com/office/drawing/2014/main" id="{449C0C81-F58F-FE19-38B0-B61A877C0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42023" y="4509686"/>
            <a:ext cx="1527860" cy="1481118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F8B58AAB-F9D5-4A0F-F3AE-E7C935495D73}"/>
              </a:ext>
            </a:extLst>
          </p:cNvPr>
          <p:cNvSpPr/>
          <p:nvPr/>
        </p:nvSpPr>
        <p:spPr>
          <a:xfrm>
            <a:off x="725347" y="3435587"/>
            <a:ext cx="10741306" cy="2555218"/>
          </a:xfrm>
          <a:prstGeom prst="roundRect">
            <a:avLst>
              <a:gd name="adj" fmla="val 6239"/>
            </a:avLst>
          </a:prstGeom>
          <a:noFill/>
          <a:ln w="57150">
            <a:solidFill>
              <a:srgbClr val="A3CC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2A8FF6-D6DC-EAED-0A39-ED80F904E556}"/>
              </a:ext>
            </a:extLst>
          </p:cNvPr>
          <p:cNvSpPr txBox="1"/>
          <p:nvPr/>
        </p:nvSpPr>
        <p:spPr>
          <a:xfrm>
            <a:off x="10637979" y="2413393"/>
            <a:ext cx="6319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en-US" altLang="ko-KR" sz="4800" dirty="0">
                <a:solidFill>
                  <a:srgbClr val="A3CCA2"/>
                </a:solidFill>
              </a:rPr>
              <a:t>Q</a:t>
            </a:r>
            <a:endParaRPr lang="ko-KR" altLang="en-US" sz="4800" dirty="0">
              <a:solidFill>
                <a:srgbClr val="A3CCA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9D7F22-CD04-C61B-B357-AFEF3D6679B6}"/>
              </a:ext>
            </a:extLst>
          </p:cNvPr>
          <p:cNvSpPr txBox="1"/>
          <p:nvPr/>
        </p:nvSpPr>
        <p:spPr>
          <a:xfrm>
            <a:off x="836517" y="4277505"/>
            <a:ext cx="6347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en-US" altLang="ko-KR" sz="4800" dirty="0">
                <a:solidFill>
                  <a:srgbClr val="A3CCA2"/>
                </a:solidFill>
              </a:rPr>
              <a:t>A</a:t>
            </a:r>
            <a:endParaRPr lang="ko-KR" altLang="en-US" sz="4800" dirty="0">
              <a:solidFill>
                <a:srgbClr val="A3CCA2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374D19-479F-5043-92F5-005BC7736334}"/>
              </a:ext>
            </a:extLst>
          </p:cNvPr>
          <p:cNvSpPr txBox="1"/>
          <p:nvPr/>
        </p:nvSpPr>
        <p:spPr>
          <a:xfrm>
            <a:off x="577272" y="1143576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dirty="0"/>
              <a:t>프로젝트 안내</a:t>
            </a:r>
          </a:p>
        </p:txBody>
      </p:sp>
    </p:spTree>
    <p:extLst>
      <p:ext uri="{BB962C8B-B14F-4D97-AF65-F5344CB8AC3E}">
        <p14:creationId xmlns:p14="http://schemas.microsoft.com/office/powerpoint/2010/main" val="4132592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0A73003-7157-497E-A1DA-0D5F21C4F9AC}"/>
              </a:ext>
            </a:extLst>
          </p:cNvPr>
          <p:cNvSpPr/>
          <p:nvPr/>
        </p:nvSpPr>
        <p:spPr>
          <a:xfrm>
            <a:off x="725347" y="1805650"/>
            <a:ext cx="10741306" cy="1455416"/>
          </a:xfrm>
          <a:prstGeom prst="roundRect">
            <a:avLst>
              <a:gd name="adj" fmla="val 6239"/>
            </a:avLst>
          </a:prstGeom>
          <a:noFill/>
          <a:ln w="57150">
            <a:solidFill>
              <a:srgbClr val="A3CC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3E6596-F5AF-4654-9BFB-A41DBB82D7D8}"/>
              </a:ext>
            </a:extLst>
          </p:cNvPr>
          <p:cNvSpPr txBox="1"/>
          <p:nvPr/>
        </p:nvSpPr>
        <p:spPr>
          <a:xfrm>
            <a:off x="542550" y="656109"/>
            <a:ext cx="2541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sz="2400" dirty="0"/>
              <a:t>🚨프로젝트 </a:t>
            </a:r>
            <a:r>
              <a:rPr lang="en-US" altLang="ko-KR" sz="2400" dirty="0"/>
              <a:t>Q&amp;A</a:t>
            </a:r>
            <a:endParaRPr lang="ko-KR" altLang="en-US" sz="2400" dirty="0"/>
          </a:p>
        </p:txBody>
      </p:sp>
      <p:pic>
        <p:nvPicPr>
          <p:cNvPr id="5" name="그래픽 4">
            <a:extLst>
              <a:ext uri="{FF2B5EF4-FFF2-40B4-BE49-F238E27FC236}">
                <a16:creationId xmlns:a16="http://schemas.microsoft.com/office/drawing/2014/main" id="{7C012EFE-016E-4FE0-81C7-FC95B10EB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1954" y="1672350"/>
            <a:ext cx="978536" cy="1583685"/>
          </a:xfrm>
          <a:prstGeom prst="rect">
            <a:avLst/>
          </a:prstGeom>
        </p:spPr>
      </p:pic>
      <p:pic>
        <p:nvPicPr>
          <p:cNvPr id="3" name="그래픽 2">
            <a:extLst>
              <a:ext uri="{FF2B5EF4-FFF2-40B4-BE49-F238E27FC236}">
                <a16:creationId xmlns:a16="http://schemas.microsoft.com/office/drawing/2014/main" id="{E414EC8C-DAD6-48B4-8044-C5A4D026A0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42023" y="4509686"/>
            <a:ext cx="1527860" cy="1481118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786A82C-9419-4DB0-87AC-1D2C21ADA387}"/>
              </a:ext>
            </a:extLst>
          </p:cNvPr>
          <p:cNvSpPr/>
          <p:nvPr/>
        </p:nvSpPr>
        <p:spPr>
          <a:xfrm>
            <a:off x="725347" y="3435587"/>
            <a:ext cx="10741306" cy="2555218"/>
          </a:xfrm>
          <a:prstGeom prst="roundRect">
            <a:avLst>
              <a:gd name="adj" fmla="val 6239"/>
            </a:avLst>
          </a:prstGeom>
          <a:noFill/>
          <a:ln w="57150">
            <a:solidFill>
              <a:srgbClr val="A3CC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399FCA-18AB-4DC1-96F6-8C1E55221DF3}"/>
              </a:ext>
            </a:extLst>
          </p:cNvPr>
          <p:cNvSpPr txBox="1"/>
          <p:nvPr/>
        </p:nvSpPr>
        <p:spPr>
          <a:xfrm>
            <a:off x="10637979" y="2413393"/>
            <a:ext cx="6319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en-US" altLang="ko-KR" sz="4800" dirty="0">
                <a:solidFill>
                  <a:srgbClr val="A3CCA2"/>
                </a:solidFill>
              </a:rPr>
              <a:t>Q</a:t>
            </a:r>
            <a:endParaRPr lang="ko-KR" altLang="en-US" sz="4800" dirty="0">
              <a:solidFill>
                <a:srgbClr val="A3CCA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D713D6-8B1A-45B8-8C15-9B5C64D55C34}"/>
              </a:ext>
            </a:extLst>
          </p:cNvPr>
          <p:cNvSpPr txBox="1"/>
          <p:nvPr/>
        </p:nvSpPr>
        <p:spPr>
          <a:xfrm>
            <a:off x="836517" y="3545985"/>
            <a:ext cx="6347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en-US" altLang="ko-KR" sz="4800" dirty="0">
                <a:solidFill>
                  <a:srgbClr val="A3CCA2"/>
                </a:solidFill>
              </a:rPr>
              <a:t>A</a:t>
            </a:r>
            <a:endParaRPr lang="ko-KR" altLang="en-US" sz="4800" dirty="0">
              <a:solidFill>
                <a:srgbClr val="A3CCA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7E5764-FF1E-6FD4-C682-743FB10F2D3B}"/>
              </a:ext>
            </a:extLst>
          </p:cNvPr>
          <p:cNvSpPr txBox="1"/>
          <p:nvPr/>
        </p:nvSpPr>
        <p:spPr>
          <a:xfrm>
            <a:off x="2332728" y="2233842"/>
            <a:ext cx="8514583" cy="58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b="1"/>
            </a:lvl1pPr>
          </a:lstStyle>
          <a:p>
            <a:pPr>
              <a:lnSpc>
                <a:spcPct val="150000"/>
              </a:lnSpc>
            </a:pPr>
            <a:r>
              <a:rPr lang="ko-KR" altLang="en-US" sz="24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프로젝트를 할 때 </a:t>
            </a:r>
            <a:r>
              <a:rPr lang="ko-KR" altLang="en-US" sz="2400" b="0" dirty="0">
                <a:solidFill>
                  <a:srgbClr val="C00000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유의할 점</a:t>
            </a:r>
            <a:r>
              <a:rPr lang="ko-KR" altLang="en-US" sz="24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이 있나요</a:t>
            </a:r>
            <a:r>
              <a:rPr lang="en-US" altLang="ko-KR" sz="24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A88DA9-09B4-9E4D-CF9F-29A74702C9CF}"/>
              </a:ext>
            </a:extLst>
          </p:cNvPr>
          <p:cNvSpPr txBox="1"/>
          <p:nvPr/>
        </p:nvSpPr>
        <p:spPr>
          <a:xfrm>
            <a:off x="1582392" y="3538547"/>
            <a:ext cx="9349768" cy="2349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b="1"/>
            </a:lvl1pPr>
          </a:lstStyle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저항을 이용해야 하는 부품인지 꼭 확인하여 </a:t>
            </a:r>
            <a:r>
              <a:rPr lang="ko-KR" altLang="en-US" sz="2000" b="0" dirty="0">
                <a:highlight>
                  <a:srgbClr val="FFE386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부품 과열 및 화상을 입지 않도록 주의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 주세요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!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스케치를 작성할 땐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항상 </a:t>
            </a:r>
            <a:r>
              <a:rPr lang="ko-KR" altLang="en-US" sz="2000" b="0" dirty="0">
                <a:highlight>
                  <a:srgbClr val="FFE386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코드를 설명하는 주석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을 달아주세요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b="0" dirty="0">
                <a:highlight>
                  <a:srgbClr val="FFE386"/>
                </a:highlight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어려운 일이 생기면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2000" b="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튜터에게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시간적 여유를 두고 질문해 주세요 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:D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마감 기한은 지켜주세요 </a:t>
            </a:r>
            <a:r>
              <a:rPr lang="en-US" altLang="ko-KR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~~ </a:t>
            </a:r>
            <a:r>
              <a:rPr lang="ko-KR" altLang="en-US" sz="2000" b="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sym typeface="Wingdings" panose="05000000000000000000" pitchFamily="2" charset="2"/>
              </a:rPr>
              <a:t>🚨</a:t>
            </a:r>
            <a:endParaRPr lang="en-US" altLang="ko-KR" sz="2000" b="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847F08-5137-895E-5144-7A7D9B699B1F}"/>
              </a:ext>
            </a:extLst>
          </p:cNvPr>
          <p:cNvSpPr txBox="1"/>
          <p:nvPr/>
        </p:nvSpPr>
        <p:spPr>
          <a:xfrm>
            <a:off x="577272" y="1143576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algn="l"/>
            <a:r>
              <a:rPr lang="ko-KR" altLang="en-US" dirty="0"/>
              <a:t>프로젝트 안내</a:t>
            </a:r>
          </a:p>
        </p:txBody>
      </p:sp>
    </p:spTree>
    <p:extLst>
      <p:ext uri="{BB962C8B-B14F-4D97-AF65-F5344CB8AC3E}">
        <p14:creationId xmlns:p14="http://schemas.microsoft.com/office/powerpoint/2010/main" val="2532071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14">
            <a:extLst>
              <a:ext uri="{FF2B5EF4-FFF2-40B4-BE49-F238E27FC236}">
                <a16:creationId xmlns:a16="http://schemas.microsoft.com/office/drawing/2014/main" id="{81FDAF09-734C-869B-8295-9C17AFC5CC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3189980"/>
              </p:ext>
            </p:extLst>
          </p:nvPr>
        </p:nvGraphicFramePr>
        <p:xfrm>
          <a:off x="1526140" y="2405296"/>
          <a:ext cx="9139720" cy="33010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44898">
                  <a:extLst>
                    <a:ext uri="{9D8B030D-6E8A-4147-A177-3AD203B41FA5}">
                      <a16:colId xmlns:a16="http://schemas.microsoft.com/office/drawing/2014/main" val="2060424320"/>
                    </a:ext>
                  </a:extLst>
                </a:gridCol>
                <a:gridCol w="6594822">
                  <a:extLst>
                    <a:ext uri="{9D8B030D-6E8A-4147-A177-3AD203B41FA5}">
                      <a16:colId xmlns:a16="http://schemas.microsoft.com/office/drawing/2014/main" val="1586947443"/>
                    </a:ext>
                  </a:extLst>
                </a:gridCol>
              </a:tblGrid>
              <a:tr h="66020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월 </a:t>
                      </a:r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일</a:t>
                      </a:r>
                    </a:p>
                  </a:txBody>
                  <a:tcPr marL="141457" marR="146859" marT="47152" marB="47152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프로젝트 안내 및 팀별 기획서 제출</a:t>
                      </a:r>
                    </a:p>
                  </a:txBody>
                  <a:tcPr marL="141457" marR="146859" marT="47152" marB="4715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216406"/>
                  </a:ext>
                </a:extLst>
              </a:tr>
              <a:tr h="660205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월 </a:t>
                      </a:r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일</a:t>
                      </a:r>
                    </a:p>
                  </a:txBody>
                  <a:tcPr marL="141457" marR="146859" marT="47152" marB="47152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</a:t>
                      </a:r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차 발표 </a:t>
                      </a:r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(</a:t>
                      </a:r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계획</a:t>
                      </a:r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) </a:t>
                      </a:r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및 팀별 프로젝트 진행</a:t>
                      </a:r>
                    </a:p>
                  </a:txBody>
                  <a:tcPr marL="141457" marR="146859" marT="47152" marB="4715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1665277"/>
                  </a:ext>
                </a:extLst>
              </a:tr>
              <a:tr h="66020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월 </a:t>
                      </a:r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일</a:t>
                      </a:r>
                    </a:p>
                  </a:txBody>
                  <a:tcPr marL="141457" marR="146859" marT="47152" marB="47152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8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팀별 프로젝트 진행</a:t>
                      </a:r>
                    </a:p>
                  </a:txBody>
                  <a:tcPr marL="141457" marR="146859" marT="47152" marB="4715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120578"/>
                  </a:ext>
                </a:extLst>
              </a:tr>
              <a:tr h="66020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월 </a:t>
                      </a:r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일</a:t>
                      </a:r>
                    </a:p>
                  </a:txBody>
                  <a:tcPr marL="141457" marR="146859" marT="47152" marB="47152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8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최종발표 안내</a:t>
                      </a:r>
                      <a:endParaRPr lang="en-US" altLang="ko-KR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41457" marR="146859" marT="47152" marB="4715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1013571"/>
                  </a:ext>
                </a:extLst>
              </a:tr>
              <a:tr h="66020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월 </a:t>
                      </a:r>
                      <a:r>
                        <a:rPr lang="en-US" altLang="ko-KR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</a:t>
                      </a:r>
                      <a:r>
                        <a:rPr lang="ko-KR" altLang="en-US" sz="24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일</a:t>
                      </a:r>
                    </a:p>
                  </a:txBody>
                  <a:tcPr marL="141457" marR="146859" marT="47152" marB="47152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E38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최종발표</a:t>
                      </a:r>
                    </a:p>
                  </a:txBody>
                  <a:tcPr marL="141457" marR="146859" marT="47152" marB="4715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88234399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D56A903-CE9F-0B56-DEF7-3943588E7C52}"/>
              </a:ext>
            </a:extLst>
          </p:cNvPr>
          <p:cNvSpPr txBox="1"/>
          <p:nvPr/>
        </p:nvSpPr>
        <p:spPr>
          <a:xfrm>
            <a:off x="5338422" y="902747"/>
            <a:ext cx="15151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ko-KR" altLang="en-US" sz="5400" b="1" dirty="0">
                <a:solidFill>
                  <a:srgbClr val="000000">
                    <a:lumMod val="75000"/>
                    <a:lumOff val="25000"/>
                  </a:srgbClr>
                </a:solidFill>
              </a:rPr>
              <a:t>일정</a:t>
            </a:r>
            <a:endParaRPr kumimoji="0" lang="en-US" altLang="ko-KR" sz="5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에스코어 드림 6 Bold" panose="020B0703030302020204" pitchFamily="34" charset="-127"/>
              <a:ea typeface="에스코어 드림 6 Bold" panose="020B0703030302020204" pitchFamily="34" charset="-127"/>
              <a:cs typeface="Arial"/>
              <a:sym typeface="Arial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E7B4CAF-0C97-A60A-7CFE-8DFEBC0459EA}"/>
              </a:ext>
            </a:extLst>
          </p:cNvPr>
          <p:cNvCxnSpPr>
            <a:cxnSpLocks/>
          </p:cNvCxnSpPr>
          <p:nvPr/>
        </p:nvCxnSpPr>
        <p:spPr>
          <a:xfrm>
            <a:off x="5167515" y="1066990"/>
            <a:ext cx="165063" cy="0"/>
          </a:xfrm>
          <a:prstGeom prst="line">
            <a:avLst/>
          </a:prstGeom>
          <a:ln w="76200">
            <a:solidFill>
              <a:srgbClr val="FFE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8D7774B-E02A-3074-22EC-B337BFCFAFCB}"/>
              </a:ext>
            </a:extLst>
          </p:cNvPr>
          <p:cNvCxnSpPr>
            <a:cxnSpLocks/>
          </p:cNvCxnSpPr>
          <p:nvPr/>
        </p:nvCxnSpPr>
        <p:spPr>
          <a:xfrm>
            <a:off x="5505516" y="673567"/>
            <a:ext cx="0" cy="153128"/>
          </a:xfrm>
          <a:prstGeom prst="line">
            <a:avLst/>
          </a:prstGeom>
          <a:ln w="76200">
            <a:solidFill>
              <a:srgbClr val="FFE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39050EA-8D5A-0A18-A7DA-433BB942299A}"/>
              </a:ext>
            </a:extLst>
          </p:cNvPr>
          <p:cNvCxnSpPr>
            <a:cxnSpLocks/>
          </p:cNvCxnSpPr>
          <p:nvPr/>
        </p:nvCxnSpPr>
        <p:spPr>
          <a:xfrm>
            <a:off x="5201805" y="780247"/>
            <a:ext cx="178944" cy="131344"/>
          </a:xfrm>
          <a:prstGeom prst="line">
            <a:avLst/>
          </a:prstGeom>
          <a:ln w="76200">
            <a:solidFill>
              <a:srgbClr val="FFE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955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FA5D83-2978-FDF2-6DCD-7119894AE179}"/>
              </a:ext>
            </a:extLst>
          </p:cNvPr>
          <p:cNvSpPr txBox="1"/>
          <p:nvPr/>
        </p:nvSpPr>
        <p:spPr>
          <a:xfrm>
            <a:off x="5065110" y="1203304"/>
            <a:ext cx="2061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ko-KR" sz="5400" b="1" dirty="0">
                <a:solidFill>
                  <a:srgbClr val="000000">
                    <a:lumMod val="75000"/>
                    <a:lumOff val="25000"/>
                  </a:srgbClr>
                </a:solidFill>
              </a:rPr>
              <a:t>Team</a:t>
            </a:r>
            <a:endParaRPr kumimoji="0" lang="en-US" altLang="ko-KR" sz="54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에스코어 드림 6 Bold" panose="020B0703030302020204" pitchFamily="34" charset="-127"/>
              <a:ea typeface="에스코어 드림 6 Bold" panose="020B0703030302020204" pitchFamily="34" charset="-127"/>
              <a:cs typeface="Arial"/>
              <a:sym typeface="Arial"/>
            </a:endParaRPr>
          </a:p>
        </p:txBody>
      </p:sp>
      <p:graphicFrame>
        <p:nvGraphicFramePr>
          <p:cNvPr id="6" name="표 14">
            <a:extLst>
              <a:ext uri="{FF2B5EF4-FFF2-40B4-BE49-F238E27FC236}">
                <a16:creationId xmlns:a16="http://schemas.microsoft.com/office/drawing/2014/main" id="{4012FE1E-47FC-AC88-2B90-C77F25C5F0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434815"/>
              </p:ext>
            </p:extLst>
          </p:nvPr>
        </p:nvGraphicFramePr>
        <p:xfrm>
          <a:off x="1112703" y="2956218"/>
          <a:ext cx="9966594" cy="21618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61099">
                  <a:extLst>
                    <a:ext uri="{9D8B030D-6E8A-4147-A177-3AD203B41FA5}">
                      <a16:colId xmlns:a16="http://schemas.microsoft.com/office/drawing/2014/main" val="2060424320"/>
                    </a:ext>
                  </a:extLst>
                </a:gridCol>
                <a:gridCol w="1661099">
                  <a:extLst>
                    <a:ext uri="{9D8B030D-6E8A-4147-A177-3AD203B41FA5}">
                      <a16:colId xmlns:a16="http://schemas.microsoft.com/office/drawing/2014/main" val="1586947443"/>
                    </a:ext>
                  </a:extLst>
                </a:gridCol>
                <a:gridCol w="1661099">
                  <a:extLst>
                    <a:ext uri="{9D8B030D-6E8A-4147-A177-3AD203B41FA5}">
                      <a16:colId xmlns:a16="http://schemas.microsoft.com/office/drawing/2014/main" val="1067959829"/>
                    </a:ext>
                  </a:extLst>
                </a:gridCol>
                <a:gridCol w="1661099">
                  <a:extLst>
                    <a:ext uri="{9D8B030D-6E8A-4147-A177-3AD203B41FA5}">
                      <a16:colId xmlns:a16="http://schemas.microsoft.com/office/drawing/2014/main" val="1095548053"/>
                    </a:ext>
                  </a:extLst>
                </a:gridCol>
                <a:gridCol w="1661099">
                  <a:extLst>
                    <a:ext uri="{9D8B030D-6E8A-4147-A177-3AD203B41FA5}">
                      <a16:colId xmlns:a16="http://schemas.microsoft.com/office/drawing/2014/main" val="254274688"/>
                    </a:ext>
                  </a:extLst>
                </a:gridCol>
                <a:gridCol w="1661099">
                  <a:extLst>
                    <a:ext uri="{9D8B030D-6E8A-4147-A177-3AD203B41FA5}">
                      <a16:colId xmlns:a16="http://schemas.microsoft.com/office/drawing/2014/main" val="1412584931"/>
                    </a:ext>
                  </a:extLst>
                </a:gridCol>
              </a:tblGrid>
              <a:tr h="540461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1</a:t>
                      </a:r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팀</a:t>
                      </a:r>
                    </a:p>
                  </a:txBody>
                  <a:tcPr marL="108000" marR="112124" marT="36000" marB="3600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216406"/>
                  </a:ext>
                </a:extLst>
              </a:tr>
              <a:tr h="540461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2</a:t>
                      </a:r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팀</a:t>
                      </a:r>
                    </a:p>
                  </a:txBody>
                  <a:tcPr marL="108000" marR="112124" marT="36000" marB="3600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8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1665277"/>
                  </a:ext>
                </a:extLst>
              </a:tr>
              <a:tr h="5404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3</a:t>
                      </a:r>
                      <a:r>
                        <a:rPr lang="ko-KR" altLang="en-US" sz="2000" dirty="0"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팀</a:t>
                      </a:r>
                    </a:p>
                  </a:txBody>
                  <a:tcPr marL="108000" marR="112124" marT="36000" marB="3600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8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i="0" u="none" strike="noStrike" cap="none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+mn-cs"/>
                          <a:sym typeface="Arial"/>
                        </a:rPr>
                        <a:t>000</a:t>
                      </a:r>
                      <a:endParaRPr lang="ko-KR" altLang="en-US" sz="2000" b="0" i="0" u="none" strike="noStrike" cap="none" dirty="0">
                        <a:solidFill>
                          <a:schemeClr val="tx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  <a:cs typeface="+mn-cs"/>
                        <a:sym typeface="Arial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120578"/>
                  </a:ext>
                </a:extLst>
              </a:tr>
              <a:tr h="5404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i="0" u="none" strike="noStrike" cap="none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+mn-cs"/>
                          <a:sym typeface="Arial"/>
                        </a:rPr>
                        <a:t>4</a:t>
                      </a:r>
                      <a:r>
                        <a:rPr lang="ko-KR" altLang="en-US" sz="2000" b="0" i="0" u="none" strike="noStrike" cap="none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  <a:cs typeface="+mn-cs"/>
                          <a:sym typeface="Arial"/>
                        </a:rPr>
                        <a:t>팀</a:t>
                      </a:r>
                    </a:p>
                  </a:txBody>
                  <a:tcPr marL="108000" marR="112124" marT="36000" marB="3600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8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에스코어 드림 5 Medium" panose="020B0503030302020204" pitchFamily="34" charset="-127"/>
                        <a:ea typeface="에스코어 드림 5 Medium" panose="020B0503030302020204" pitchFamily="34" charset="-127"/>
                      </a:endParaRP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에스코어 드림 5 Medium" panose="020B0503030302020204" pitchFamily="34" charset="-127"/>
                          <a:ea typeface="에스코어 드림 5 Medium" panose="020B0503030302020204" pitchFamily="34" charset="-127"/>
                        </a:rPr>
                        <a:t>000</a:t>
                      </a:r>
                    </a:p>
                  </a:txBody>
                  <a:tcPr marL="108000" marR="112124" marT="36000" marB="3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389727"/>
                  </a:ext>
                </a:extLst>
              </a:tr>
            </a:tbl>
          </a:graphicData>
        </a:graphic>
      </p:graphicFrame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1E1411E-730F-62D7-A162-CD18F8CA9004}"/>
              </a:ext>
            </a:extLst>
          </p:cNvPr>
          <p:cNvCxnSpPr>
            <a:cxnSpLocks/>
          </p:cNvCxnSpPr>
          <p:nvPr/>
        </p:nvCxnSpPr>
        <p:spPr>
          <a:xfrm>
            <a:off x="4843052" y="1381950"/>
            <a:ext cx="165063" cy="0"/>
          </a:xfrm>
          <a:prstGeom prst="line">
            <a:avLst/>
          </a:prstGeom>
          <a:ln w="76200">
            <a:solidFill>
              <a:srgbClr val="FFE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3B80E3E-DB65-A0C0-51C0-70DF6771E43B}"/>
              </a:ext>
            </a:extLst>
          </p:cNvPr>
          <p:cNvCxnSpPr>
            <a:cxnSpLocks/>
          </p:cNvCxnSpPr>
          <p:nvPr/>
        </p:nvCxnSpPr>
        <p:spPr>
          <a:xfrm>
            <a:off x="5181053" y="988527"/>
            <a:ext cx="0" cy="153128"/>
          </a:xfrm>
          <a:prstGeom prst="line">
            <a:avLst/>
          </a:prstGeom>
          <a:ln w="76200">
            <a:solidFill>
              <a:srgbClr val="FFE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9149188-8C56-78A3-5F40-DD703583653E}"/>
              </a:ext>
            </a:extLst>
          </p:cNvPr>
          <p:cNvCxnSpPr>
            <a:cxnSpLocks/>
          </p:cNvCxnSpPr>
          <p:nvPr/>
        </p:nvCxnSpPr>
        <p:spPr>
          <a:xfrm>
            <a:off x="4877342" y="1095207"/>
            <a:ext cx="178944" cy="131344"/>
          </a:xfrm>
          <a:prstGeom prst="line">
            <a:avLst/>
          </a:prstGeom>
          <a:ln w="76200">
            <a:solidFill>
              <a:srgbClr val="FFE3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222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4841</TotalTime>
  <Words>410</Words>
  <Application>Microsoft Office PowerPoint</Application>
  <PresentationFormat>와이드스크린</PresentationFormat>
  <Paragraphs>87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나눔스퀘어_ac Bold</vt:lpstr>
      <vt:lpstr>S-Core Dream 3 Light</vt:lpstr>
      <vt:lpstr>맑은 고딕</vt:lpstr>
      <vt:lpstr>에스코어 드림 6 Bold</vt:lpstr>
      <vt:lpstr>에스코어 드림 5 Medium</vt:lpstr>
      <vt:lpstr>S-Core Dream 6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심 명진</dc:creator>
  <cp:lastModifiedBy>채 희주</cp:lastModifiedBy>
  <cp:revision>198</cp:revision>
  <dcterms:created xsi:type="dcterms:W3CDTF">2022-01-31T20:16:23Z</dcterms:created>
  <dcterms:modified xsi:type="dcterms:W3CDTF">2023-02-20T13:40:28Z</dcterms:modified>
</cp:coreProperties>
</file>

<file path=docProps/thumbnail.jpeg>
</file>